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84" r:id="rId22"/>
    <p:sldId id="285" r:id="rId23"/>
    <p:sldId id="286" r:id="rId24"/>
    <p:sldId id="287" r:id="rId25"/>
    <p:sldId id="276" r:id="rId26"/>
    <p:sldId id="277" r:id="rId27"/>
    <p:sldId id="278" r:id="rId28"/>
    <p:sldId id="288" r:id="rId29"/>
    <p:sldId id="280" r:id="rId30"/>
    <p:sldId id="289" r:id="rId31"/>
    <p:sldId id="290" r:id="rId32"/>
    <p:sldId id="281" r:id="rId33"/>
    <p:sldId id="282" r:id="rId34"/>
    <p:sldId id="283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8F03C-36BF-C649-866B-FFA0C6B4EA3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28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A74CF-6BBD-A34B-8305-14B6E2AF9B5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4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557338"/>
            <a:ext cx="2058988" cy="456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7338"/>
            <a:ext cx="6029325" cy="456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575CA-BF68-074E-AB38-BA0C0AA2592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9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924175"/>
            <a:ext cx="4038600" cy="3201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175"/>
            <a:ext cx="4038600" cy="3201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FEDA7-D1BD-774D-84EA-33BD9DF4179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17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A0305-8233-3D4F-ABA1-E82B237CC2E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54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023BE-D1BF-6A46-853F-D4992F1FD2C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83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175"/>
            <a:ext cx="4038600" cy="320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175"/>
            <a:ext cx="4038600" cy="320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5DE6-DBAB-A341-A798-AEEA988FDEB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46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8F98B-B1D3-AC40-BA36-25546E4B239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46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E5552-9A4D-3149-8871-51EE1569B94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23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443E5-DC0A-F84F-840D-D7D4C9E712A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68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B7F80-14A2-8848-998B-B41F12162DC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83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0680C-A068-8A4D-903C-651E68E4AD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4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star-ppt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57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dirty="0"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dirty="0"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220C8C73-FC62-E840-B5D2-C2E216D2F91A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Advanced_Multi-Band_Excitati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rs-is.net/dstartnc2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7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D-Star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Max </a:t>
            </a:r>
            <a:r>
              <a:rPr lang="en-US" dirty="0" err="1"/>
              <a:t>Polishevsky</a:t>
            </a:r>
            <a:r>
              <a:rPr lang="en-US" dirty="0"/>
              <a:t> VE6MAD</a:t>
            </a:r>
          </a:p>
          <a:p>
            <a:r>
              <a:rPr lang="en-US" dirty="0" smtClean="0"/>
              <a:t>Ian </a:t>
            </a:r>
            <a:r>
              <a:rPr lang="en-US" dirty="0"/>
              <a:t>Burgess </a:t>
            </a:r>
            <a:r>
              <a:rPr lang="en-US" dirty="0" smtClean="0"/>
              <a:t>VA6EMS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8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Arial" charset="0"/>
              </a:rPr>
              <a:t>AMBE</a:t>
            </a:r>
          </a:p>
          <a:p>
            <a:pPr lvl="1"/>
            <a:r>
              <a:rPr lang="en-US" sz="2400" b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2400" b="1">
                <a:latin typeface="Arial" charset="0"/>
              </a:rPr>
              <a:t>dvanced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sz="2400" b="1">
                <a:latin typeface="Arial" charset="0"/>
              </a:rPr>
              <a:t>ulti-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sz="2400" b="1">
                <a:latin typeface="Arial" charset="0"/>
              </a:rPr>
              <a:t>and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sz="2400" b="1">
                <a:latin typeface="Arial" charset="0"/>
              </a:rPr>
              <a:t>xcitation</a:t>
            </a:r>
            <a:r>
              <a:rPr lang="en-US" sz="2400">
                <a:latin typeface="Arial" charset="0"/>
              </a:rPr>
              <a:t> (</a:t>
            </a:r>
            <a:r>
              <a:rPr lang="en-US" sz="2400" b="1">
                <a:latin typeface="Arial" charset="0"/>
              </a:rPr>
              <a:t>AMBE</a:t>
            </a:r>
            <a:r>
              <a:rPr lang="en-US" sz="2400">
                <a:latin typeface="Arial" charset="0"/>
              </a:rPr>
              <a:t>) is a very powerful proprietary speech coding standard developed by Digital Voice Systems, Inc. </a:t>
            </a:r>
            <a:br>
              <a:rPr lang="en-US" sz="2400">
                <a:latin typeface="Arial" charset="0"/>
              </a:rPr>
            </a:br>
            <a:r>
              <a:rPr lang="en-US" sz="1400">
                <a:latin typeface="Arial" charset="0"/>
              </a:rPr>
              <a:t>(From: </a:t>
            </a:r>
            <a:r>
              <a:rPr lang="en-US" sz="1400">
                <a:latin typeface="Arial" charset="0"/>
                <a:hlinkClick r:id="rId2"/>
              </a:rPr>
              <a:t>http://en.wikipedia.org/wiki/Advanced_Multi-Band_Excitation</a:t>
            </a:r>
            <a:r>
              <a:rPr lang="en-US" sz="1400">
                <a:latin typeface="Arial" charset="0"/>
              </a:rPr>
              <a:t>)</a:t>
            </a:r>
          </a:p>
          <a:p>
            <a:pPr lvl="1"/>
            <a:r>
              <a:rPr lang="en-US" sz="2400">
                <a:latin typeface="Arial" charset="0"/>
              </a:rPr>
              <a:t>Converts audio to and from the digital format used in D-Star Digital Voice at 2400 bps with 1200 bps of FEC.</a:t>
            </a:r>
          </a:p>
          <a:p>
            <a:pPr lvl="1"/>
            <a:endParaRPr lang="en-US" sz="2400">
              <a:latin typeface="Arial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Arial" charset="0"/>
              </a:rPr>
              <a:t>FEC</a:t>
            </a:r>
          </a:p>
          <a:p>
            <a:pPr lvl="1"/>
            <a:r>
              <a:rPr lang="en-US" sz="2400">
                <a:latin typeface="Arial" charset="0"/>
              </a:rPr>
              <a:t>Forward Error Correction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23934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  <a:noFill/>
        </p:spPr>
      </p:pic>
    </p:spTree>
    <p:extLst>
      <p:ext uri="{BB962C8B-B14F-4D97-AF65-F5344CB8AC3E}">
        <p14:creationId xmlns:p14="http://schemas.microsoft.com/office/powerpoint/2010/main" val="261429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2438400"/>
            <a:ext cx="6400800" cy="2895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Why is D-STAR interesting?</a:t>
            </a:r>
          </a:p>
          <a:p>
            <a:pPr lvl="1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Simultaneous Voice and Data capability</a:t>
            </a:r>
          </a:p>
          <a:p>
            <a:pPr lvl="2" eaLnBrk="1" hangingPunct="1"/>
            <a:r>
              <a:rPr lang="en-US" sz="1800">
                <a:latin typeface="Arial" charset="0"/>
              </a:rPr>
              <a:t>2m, 70cm, 23cm Digital Voice Mode</a:t>
            </a:r>
          </a:p>
          <a:p>
            <a:pPr lvl="2" eaLnBrk="1" hangingPunct="1"/>
            <a:endParaRPr lang="en-US" sz="1800">
              <a:latin typeface="Arial" charset="0"/>
            </a:endParaRPr>
          </a:p>
          <a:p>
            <a:pPr lvl="2" eaLnBrk="1" hangingPunct="1"/>
            <a:r>
              <a:rPr lang="en-US" sz="1800">
                <a:latin typeface="Arial" charset="0"/>
              </a:rPr>
              <a:t>4800bd Data Stream</a:t>
            </a:r>
          </a:p>
          <a:p>
            <a:pPr lvl="3" eaLnBrk="1" hangingPunct="1"/>
            <a:r>
              <a:rPr lang="en-US" sz="1600">
                <a:latin typeface="Arial" charset="0"/>
              </a:rPr>
              <a:t>2400bd Digital Voice</a:t>
            </a:r>
          </a:p>
          <a:p>
            <a:pPr lvl="3" eaLnBrk="1" hangingPunct="1"/>
            <a:r>
              <a:rPr lang="en-US" sz="1600">
                <a:latin typeface="Arial" charset="0"/>
              </a:rPr>
              <a:t>1200bd FEC on Digital voice</a:t>
            </a:r>
          </a:p>
          <a:p>
            <a:pPr lvl="3" eaLnBrk="1" hangingPunct="1"/>
            <a:r>
              <a:rPr lang="en-US" sz="1600">
                <a:latin typeface="Arial" charset="0"/>
              </a:rPr>
              <a:t>1200bd Serial Data</a:t>
            </a:r>
          </a:p>
        </p:txBody>
      </p:sp>
    </p:spTree>
    <p:extLst>
      <p:ext uri="{BB962C8B-B14F-4D97-AF65-F5344CB8AC3E}">
        <p14:creationId xmlns:p14="http://schemas.microsoft.com/office/powerpoint/2010/main" val="51998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-Star Data Strea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7467600" cy="4602163"/>
          </a:xfrm>
          <a:noFill/>
        </p:spPr>
      </p:pic>
    </p:spTree>
    <p:extLst>
      <p:ext uri="{BB962C8B-B14F-4D97-AF65-F5344CB8AC3E}">
        <p14:creationId xmlns:p14="http://schemas.microsoft.com/office/powerpoint/2010/main" val="266665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3528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362200" y="2514600"/>
            <a:ext cx="60960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Data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533400" y="2514600"/>
            <a:ext cx="1828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Radio Header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334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362200" y="3048000"/>
            <a:ext cx="609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3733800"/>
            <a:ext cx="7924800" cy="914400"/>
            <a:chOff x="336" y="1920"/>
            <a:chExt cx="4992" cy="576"/>
          </a:xfrm>
        </p:grpSpPr>
        <p:sp>
          <p:nvSpPr>
            <p:cNvPr id="21526" name="Rectangle 10"/>
            <p:cNvSpPr>
              <a:spLocks noChangeArrowheads="1"/>
            </p:cNvSpPr>
            <p:nvPr/>
          </p:nvSpPr>
          <p:spPr bwMode="auto">
            <a:xfrm>
              <a:off x="3168" y="1920"/>
              <a:ext cx="1632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Radio ID</a:t>
              </a:r>
            </a:p>
          </p:txBody>
        </p:sp>
        <p:sp>
          <p:nvSpPr>
            <p:cNvPr id="21527" name="Rectangle 11"/>
            <p:cNvSpPr>
              <a:spLocks noChangeArrowheads="1"/>
            </p:cNvSpPr>
            <p:nvPr/>
          </p:nvSpPr>
          <p:spPr bwMode="auto">
            <a:xfrm>
              <a:off x="336" y="1920"/>
              <a:ext cx="13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Bit</a:t>
              </a:r>
              <a:br>
                <a:rPr lang="en-US" sz="1800"/>
              </a:br>
              <a:r>
                <a:rPr lang="en-US" sz="1800"/>
                <a:t>Synchronization</a:t>
              </a:r>
              <a:br>
                <a:rPr lang="en-US" sz="1800"/>
              </a:br>
              <a:r>
                <a:rPr lang="en-US"/>
                <a:t>64 bits</a:t>
              </a:r>
            </a:p>
          </p:txBody>
        </p:sp>
        <p:sp>
          <p:nvSpPr>
            <p:cNvPr id="21528" name="Rectangle 12"/>
            <p:cNvSpPr>
              <a:spLocks noChangeArrowheads="1"/>
            </p:cNvSpPr>
            <p:nvPr/>
          </p:nvSpPr>
          <p:spPr bwMode="auto">
            <a:xfrm>
              <a:off x="1680" y="1920"/>
              <a:ext cx="4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Frame</a:t>
              </a:r>
              <a:br>
                <a:rPr lang="en-US" sz="1800"/>
              </a:br>
              <a:r>
                <a:rPr lang="en-US" sz="1800"/>
                <a:t>Sync</a:t>
              </a:r>
            </a:p>
            <a:p>
              <a:pPr algn="ctr"/>
              <a:r>
                <a:rPr lang="en-US"/>
                <a:t>15 bits</a:t>
              </a:r>
            </a:p>
          </p:txBody>
        </p:sp>
        <p:sp>
          <p:nvSpPr>
            <p:cNvPr id="21529" name="Rectangle 13"/>
            <p:cNvSpPr>
              <a:spLocks noChangeArrowheads="1"/>
            </p:cNvSpPr>
            <p:nvPr/>
          </p:nvSpPr>
          <p:spPr bwMode="auto">
            <a:xfrm>
              <a:off x="2496" y="1920"/>
              <a:ext cx="33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Flag</a:t>
              </a:r>
            </a:p>
            <a:p>
              <a:pPr algn="ctr"/>
              <a:r>
                <a:rPr lang="en-US" sz="1800"/>
                <a:t>2</a:t>
              </a:r>
            </a:p>
            <a:p>
              <a:pPr algn="ctr"/>
              <a:r>
                <a:rPr lang="en-US"/>
                <a:t>8 bits</a:t>
              </a:r>
            </a:p>
          </p:txBody>
        </p:sp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60" y="1920"/>
              <a:ext cx="33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Flag</a:t>
              </a:r>
              <a:br>
                <a:rPr lang="en-US" sz="1800"/>
              </a:br>
              <a:r>
                <a:rPr lang="en-US" sz="1800"/>
                <a:t>1</a:t>
              </a:r>
            </a:p>
            <a:p>
              <a:pPr algn="ctr"/>
              <a:r>
                <a:rPr lang="en-US"/>
                <a:t>8 bits</a:t>
              </a:r>
            </a:p>
          </p:txBody>
        </p:sp>
        <p:sp>
          <p:nvSpPr>
            <p:cNvPr id="21531" name="Rectangle 15"/>
            <p:cNvSpPr>
              <a:spLocks noChangeArrowheads="1"/>
            </p:cNvSpPr>
            <p:nvPr/>
          </p:nvSpPr>
          <p:spPr bwMode="auto">
            <a:xfrm>
              <a:off x="2832" y="1920"/>
              <a:ext cx="33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Flag</a:t>
              </a:r>
            </a:p>
            <a:p>
              <a:pPr algn="ctr"/>
              <a:r>
                <a:rPr lang="en-US" sz="1800"/>
                <a:t>3</a:t>
              </a:r>
            </a:p>
            <a:p>
              <a:pPr algn="ctr"/>
              <a:r>
                <a:rPr lang="en-US"/>
                <a:t>8 bits</a:t>
              </a:r>
            </a:p>
          </p:txBody>
        </p:sp>
        <p:sp>
          <p:nvSpPr>
            <p:cNvPr id="21532" name="Rectangle 16"/>
            <p:cNvSpPr>
              <a:spLocks noChangeArrowheads="1"/>
            </p:cNvSpPr>
            <p:nvPr/>
          </p:nvSpPr>
          <p:spPr bwMode="auto">
            <a:xfrm>
              <a:off x="4800" y="1920"/>
              <a:ext cx="52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P_FCS</a:t>
              </a:r>
            </a:p>
          </p:txBody>
        </p:sp>
      </p:grp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533400" y="4648200"/>
            <a:ext cx="449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620000" y="46482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3400" y="5410200"/>
            <a:ext cx="7924800" cy="1128713"/>
            <a:chOff x="336" y="2976"/>
            <a:chExt cx="4992" cy="711"/>
          </a:xfrm>
        </p:grpSpPr>
        <p:sp>
          <p:nvSpPr>
            <p:cNvPr id="21516" name="Rectangle 20"/>
            <p:cNvSpPr>
              <a:spLocks noChangeArrowheads="1"/>
            </p:cNvSpPr>
            <p:nvPr/>
          </p:nvSpPr>
          <p:spPr bwMode="auto">
            <a:xfrm>
              <a:off x="4512" y="2976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This Station</a:t>
              </a:r>
              <a:br>
                <a:rPr lang="en-US" sz="1800"/>
              </a:br>
              <a:r>
                <a:rPr lang="en-US" sz="1800"/>
                <a:t>Comment</a:t>
              </a:r>
              <a:br>
                <a:rPr lang="en-US" sz="1800"/>
              </a:br>
              <a:r>
                <a:rPr lang="en-US"/>
                <a:t>32 bits/4 char</a:t>
              </a:r>
              <a:endParaRPr lang="en-US" sz="1800"/>
            </a:p>
          </p:txBody>
        </p:sp>
        <p:sp>
          <p:nvSpPr>
            <p:cNvPr id="21517" name="Rectangle 21"/>
            <p:cNvSpPr>
              <a:spLocks noChangeArrowheads="1"/>
            </p:cNvSpPr>
            <p:nvPr/>
          </p:nvSpPr>
          <p:spPr bwMode="auto">
            <a:xfrm>
              <a:off x="336" y="2976"/>
              <a:ext cx="100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Destination</a:t>
              </a:r>
              <a:br>
                <a:rPr lang="en-US" sz="1800"/>
              </a:br>
              <a:r>
                <a:rPr lang="en-US" sz="1800"/>
                <a:t>Repeater Call</a:t>
              </a:r>
              <a:br>
                <a:rPr lang="en-US" sz="1800"/>
              </a:br>
              <a:r>
                <a:rPr lang="en-US"/>
                <a:t>64 bits/8 char</a:t>
              </a:r>
            </a:p>
          </p:txBody>
        </p:sp>
        <p:sp>
          <p:nvSpPr>
            <p:cNvPr id="21518" name="Rectangle 22"/>
            <p:cNvSpPr>
              <a:spLocks noChangeArrowheads="1"/>
            </p:cNvSpPr>
            <p:nvPr/>
          </p:nvSpPr>
          <p:spPr bwMode="auto">
            <a:xfrm>
              <a:off x="1344" y="2976"/>
              <a:ext cx="105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Local</a:t>
              </a:r>
              <a:br>
                <a:rPr lang="en-US" sz="1800"/>
              </a:br>
              <a:r>
                <a:rPr lang="en-US" sz="1800"/>
                <a:t>Repeater Call</a:t>
              </a:r>
              <a:br>
                <a:rPr lang="en-US" sz="1800"/>
              </a:br>
              <a:r>
                <a:rPr lang="en-US"/>
                <a:t>64 bits/8 char</a:t>
              </a:r>
            </a:p>
          </p:txBody>
        </p:sp>
        <p:sp>
          <p:nvSpPr>
            <p:cNvPr id="21519" name="Rectangle 23"/>
            <p:cNvSpPr>
              <a:spLocks noChangeArrowheads="1"/>
            </p:cNvSpPr>
            <p:nvPr/>
          </p:nvSpPr>
          <p:spPr bwMode="auto">
            <a:xfrm>
              <a:off x="2400" y="2976"/>
              <a:ext cx="105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Destination</a:t>
              </a:r>
              <a:br>
                <a:rPr lang="en-US" sz="1800"/>
              </a:br>
              <a:r>
                <a:rPr lang="en-US" sz="1800"/>
                <a:t>Station Call</a:t>
              </a:r>
              <a:br>
                <a:rPr lang="en-US" sz="1800"/>
              </a:br>
              <a:r>
                <a:rPr lang="en-US"/>
                <a:t>64 bits/8 char</a:t>
              </a:r>
            </a:p>
          </p:txBody>
        </p:sp>
        <p:sp>
          <p:nvSpPr>
            <p:cNvPr id="21520" name="Rectangle 24"/>
            <p:cNvSpPr>
              <a:spLocks noChangeArrowheads="1"/>
            </p:cNvSpPr>
            <p:nvPr/>
          </p:nvSpPr>
          <p:spPr bwMode="auto">
            <a:xfrm>
              <a:off x="3456" y="2976"/>
              <a:ext cx="105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This</a:t>
              </a:r>
              <a:br>
                <a:rPr lang="en-US" sz="1800"/>
              </a:br>
              <a:r>
                <a:rPr lang="en-US" sz="1800"/>
                <a:t>Station Call</a:t>
              </a:r>
            </a:p>
            <a:p>
              <a:pPr algn="ctr"/>
              <a:r>
                <a:rPr lang="en-US"/>
                <a:t>64 bits/8 char</a:t>
              </a:r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480" y="3456"/>
              <a:ext cx="7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W7SP   B</a:t>
              </a:r>
            </a:p>
          </p:txBody>
        </p:sp>
        <p:sp>
          <p:nvSpPr>
            <p:cNvPr id="21522" name="Text Box 26"/>
            <p:cNvSpPr txBox="1">
              <a:spLocks noChangeArrowheads="1"/>
            </p:cNvSpPr>
            <p:nvPr/>
          </p:nvSpPr>
          <p:spPr bwMode="auto">
            <a:xfrm>
              <a:off x="1488" y="3456"/>
              <a:ext cx="7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W7SP   A</a:t>
              </a:r>
            </a:p>
          </p:txBody>
        </p:sp>
        <p:sp>
          <p:nvSpPr>
            <p:cNvPr id="21523" name="Text Box 27"/>
            <p:cNvSpPr txBox="1">
              <a:spLocks noChangeArrowheads="1"/>
            </p:cNvSpPr>
            <p:nvPr/>
          </p:nvSpPr>
          <p:spPr bwMode="auto">
            <a:xfrm>
              <a:off x="2544" y="3456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CQCQCQ</a:t>
              </a:r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3696" y="3456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K7VE</a:t>
              </a:r>
            </a:p>
          </p:txBody>
        </p:sp>
        <p:sp>
          <p:nvSpPr>
            <p:cNvPr id="21525" name="Text Box 29"/>
            <p:cNvSpPr txBox="1">
              <a:spLocks noChangeArrowheads="1"/>
            </p:cNvSpPr>
            <p:nvPr/>
          </p:nvSpPr>
          <p:spPr bwMode="auto">
            <a:xfrm>
              <a:off x="4704" y="3456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JOHN</a:t>
              </a:r>
            </a:p>
          </p:txBody>
        </p:sp>
      </p:grp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Arial" charset="0"/>
              </a:rPr>
              <a:t>The DV Protocol</a:t>
            </a:r>
          </a:p>
        </p:txBody>
      </p:sp>
    </p:spTree>
    <p:extLst>
      <p:ext uri="{BB962C8B-B14F-4D97-AF65-F5344CB8AC3E}">
        <p14:creationId xmlns:p14="http://schemas.microsoft.com/office/powerpoint/2010/main" val="307295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grpSp>
        <p:nvGrpSpPr>
          <p:cNvPr id="22531" name="Group 35"/>
          <p:cNvGrpSpPr>
            <a:grpSpLocks/>
          </p:cNvGrpSpPr>
          <p:nvPr/>
        </p:nvGrpSpPr>
        <p:grpSpPr bwMode="auto">
          <a:xfrm>
            <a:off x="533400" y="2971800"/>
            <a:ext cx="7924800" cy="533400"/>
            <a:chOff x="336" y="1728"/>
            <a:chExt cx="4992" cy="336"/>
          </a:xfrm>
        </p:grpSpPr>
        <p:sp>
          <p:nvSpPr>
            <p:cNvPr id="22541" name="Rectangle 3"/>
            <p:cNvSpPr>
              <a:spLocks noChangeArrowheads="1"/>
            </p:cNvSpPr>
            <p:nvPr/>
          </p:nvSpPr>
          <p:spPr bwMode="auto">
            <a:xfrm>
              <a:off x="1488" y="1728"/>
              <a:ext cx="384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Data</a:t>
              </a:r>
            </a:p>
          </p:txBody>
        </p:sp>
        <p:sp>
          <p:nvSpPr>
            <p:cNvPr id="22542" name="Rectangle 4"/>
            <p:cNvSpPr>
              <a:spLocks noChangeArrowheads="1"/>
            </p:cNvSpPr>
            <p:nvPr/>
          </p:nvSpPr>
          <p:spPr bwMode="auto">
            <a:xfrm>
              <a:off x="336" y="1728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Radio Header</a:t>
              </a:r>
            </a:p>
          </p:txBody>
        </p:sp>
      </p:grp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458200" y="3505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33400" y="3505200"/>
            <a:ext cx="1828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33400" y="4495800"/>
            <a:ext cx="7924800" cy="685800"/>
            <a:chOff x="336" y="1920"/>
            <a:chExt cx="4992" cy="432"/>
          </a:xfrm>
        </p:grpSpPr>
        <p:sp>
          <p:nvSpPr>
            <p:cNvPr id="22537" name="Rectangle 28" descr="Dark vertical"/>
            <p:cNvSpPr>
              <a:spLocks noChangeArrowheads="1"/>
            </p:cNvSpPr>
            <p:nvPr/>
          </p:nvSpPr>
          <p:spPr bwMode="auto">
            <a:xfrm>
              <a:off x="2448" y="1920"/>
              <a:ext cx="1728" cy="432"/>
            </a:xfrm>
            <a:prstGeom prst="rect">
              <a:avLst/>
            </a:prstGeom>
            <a:pattFill prst="dkVert">
              <a:fgClr>
                <a:srgbClr val="CC00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2538" name="Rectangle 29"/>
            <p:cNvSpPr>
              <a:spLocks noChangeArrowheads="1"/>
            </p:cNvSpPr>
            <p:nvPr/>
          </p:nvSpPr>
          <p:spPr bwMode="auto">
            <a:xfrm>
              <a:off x="336" y="1920"/>
              <a:ext cx="1296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Audio Frame</a:t>
              </a:r>
            </a:p>
            <a:p>
              <a:pPr algn="ctr"/>
              <a:r>
                <a:rPr lang="en-US" sz="1800"/>
                <a:t>72 bits</a:t>
              </a:r>
            </a:p>
          </p:txBody>
        </p:sp>
        <p:sp>
          <p:nvSpPr>
            <p:cNvPr id="22539" name="Rectangle 30"/>
            <p:cNvSpPr>
              <a:spLocks noChangeArrowheads="1"/>
            </p:cNvSpPr>
            <p:nvPr/>
          </p:nvSpPr>
          <p:spPr bwMode="auto">
            <a:xfrm>
              <a:off x="1632" y="1920"/>
              <a:ext cx="81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Data Frame</a:t>
              </a:r>
            </a:p>
            <a:p>
              <a:pPr algn="ctr"/>
              <a:r>
                <a:rPr lang="en-US" sz="1800"/>
                <a:t>24 bits</a:t>
              </a:r>
            </a:p>
          </p:txBody>
        </p:sp>
        <p:sp>
          <p:nvSpPr>
            <p:cNvPr id="22540" name="Rectangle 32"/>
            <p:cNvSpPr>
              <a:spLocks noChangeArrowheads="1"/>
            </p:cNvSpPr>
            <p:nvPr/>
          </p:nvSpPr>
          <p:spPr bwMode="auto">
            <a:xfrm>
              <a:off x="4176" y="1920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Final Data Frame</a:t>
              </a:r>
            </a:p>
            <a:p>
              <a:pPr algn="ctr"/>
              <a:r>
                <a:rPr lang="en-US" sz="1800"/>
                <a:t>48 bits</a:t>
              </a:r>
            </a:p>
          </p:txBody>
        </p:sp>
      </p:grp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4038600" y="59436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Alternating Audio/Data</a:t>
            </a:r>
          </a:p>
        </p:txBody>
      </p:sp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Arial" charset="0"/>
              </a:rPr>
              <a:t>The DV Protocol</a:t>
            </a:r>
          </a:p>
        </p:txBody>
      </p:sp>
    </p:spTree>
    <p:extLst>
      <p:ext uri="{BB962C8B-B14F-4D97-AF65-F5344CB8AC3E}">
        <p14:creationId xmlns:p14="http://schemas.microsoft.com/office/powerpoint/2010/main" val="290752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362200"/>
            <a:ext cx="7315200" cy="2971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Why is D-STAR interesting?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High-Speed Data capability</a:t>
            </a:r>
          </a:p>
          <a:p>
            <a:pPr lvl="2" eaLnBrk="1" hangingPunct="1"/>
            <a:r>
              <a:rPr lang="en-US" sz="1800" dirty="0">
                <a:latin typeface="Arial" charset="0"/>
              </a:rPr>
              <a:t>23cm</a:t>
            </a:r>
          </a:p>
          <a:p>
            <a:pPr lvl="3" eaLnBrk="1" hangingPunct="1"/>
            <a:r>
              <a:rPr lang="en-US" sz="1600" dirty="0">
                <a:latin typeface="Arial" charset="0"/>
              </a:rPr>
              <a:t>128kb Ethernet</a:t>
            </a:r>
          </a:p>
          <a:p>
            <a:pPr lvl="3" eaLnBrk="1" hangingPunct="1"/>
            <a:r>
              <a:rPr lang="en-US" sz="1600" dirty="0">
                <a:latin typeface="Arial" charset="0"/>
              </a:rPr>
              <a:t>Transparent Bridge</a:t>
            </a:r>
          </a:p>
          <a:p>
            <a:pPr lvl="4" eaLnBrk="1" hangingPunct="1"/>
            <a:r>
              <a:rPr lang="en-US" sz="1600" dirty="0">
                <a:latin typeface="Arial" charset="0"/>
              </a:rPr>
              <a:t>Allows Network-Agnostic Applications!</a:t>
            </a:r>
          </a:p>
          <a:p>
            <a:pPr lvl="3" eaLnBrk="1" hangingPunct="1"/>
            <a:r>
              <a:rPr lang="en-US" sz="1600" dirty="0">
                <a:latin typeface="Arial" charset="0"/>
              </a:rPr>
              <a:t>Half-Duplex	</a:t>
            </a:r>
          </a:p>
          <a:p>
            <a:pPr lvl="4" eaLnBrk="1" hangingPunct="1"/>
            <a:r>
              <a:rPr lang="en-US" sz="1600" dirty="0">
                <a:latin typeface="Arial" charset="0"/>
              </a:rPr>
              <a:t>Duplex-sensitive apps don</a:t>
            </a:r>
            <a:r>
              <a:rPr lang="ja-JP" altLang="en-US" sz="1600" dirty="0">
                <a:latin typeface="Arial" charset="0"/>
              </a:rPr>
              <a:t>’</a:t>
            </a:r>
            <a:r>
              <a:rPr lang="en-US" sz="1600" dirty="0">
                <a:latin typeface="Arial" charset="0"/>
              </a:rPr>
              <a:t>t work well (VOIP, etc.)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5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533400" y="29860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2362200" y="2986088"/>
            <a:ext cx="6096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33400" y="3748088"/>
            <a:ext cx="7924800" cy="914400"/>
            <a:chOff x="336" y="1920"/>
            <a:chExt cx="4992" cy="576"/>
          </a:xfrm>
        </p:grpSpPr>
        <p:sp>
          <p:nvSpPr>
            <p:cNvPr id="23576" name="Rectangle 18"/>
            <p:cNvSpPr>
              <a:spLocks noChangeArrowheads="1"/>
            </p:cNvSpPr>
            <p:nvPr/>
          </p:nvSpPr>
          <p:spPr bwMode="auto">
            <a:xfrm>
              <a:off x="3168" y="1920"/>
              <a:ext cx="1632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Radio ID</a:t>
              </a:r>
            </a:p>
          </p:txBody>
        </p:sp>
        <p:sp>
          <p:nvSpPr>
            <p:cNvPr id="23577" name="Rectangle 19"/>
            <p:cNvSpPr>
              <a:spLocks noChangeArrowheads="1"/>
            </p:cNvSpPr>
            <p:nvPr/>
          </p:nvSpPr>
          <p:spPr bwMode="auto">
            <a:xfrm>
              <a:off x="336" y="1920"/>
              <a:ext cx="13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Bit</a:t>
              </a:r>
              <a:br>
                <a:rPr lang="en-US" sz="1800"/>
              </a:br>
              <a:r>
                <a:rPr lang="en-US" sz="1800"/>
                <a:t>Synchronization</a:t>
              </a:r>
              <a:br>
                <a:rPr lang="en-US" sz="1800"/>
              </a:br>
              <a:r>
                <a:rPr lang="en-US"/>
                <a:t>64 bits</a:t>
              </a:r>
            </a:p>
          </p:txBody>
        </p:sp>
        <p:sp>
          <p:nvSpPr>
            <p:cNvPr id="23578" name="Rectangle 20"/>
            <p:cNvSpPr>
              <a:spLocks noChangeArrowheads="1"/>
            </p:cNvSpPr>
            <p:nvPr/>
          </p:nvSpPr>
          <p:spPr bwMode="auto">
            <a:xfrm>
              <a:off x="1680" y="1920"/>
              <a:ext cx="4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Frame</a:t>
              </a:r>
              <a:br>
                <a:rPr lang="en-US" sz="1800"/>
              </a:br>
              <a:r>
                <a:rPr lang="en-US" sz="1800"/>
                <a:t>Sync</a:t>
              </a:r>
            </a:p>
            <a:p>
              <a:pPr algn="ctr"/>
              <a:r>
                <a:rPr lang="en-US"/>
                <a:t>15 bits</a:t>
              </a:r>
            </a:p>
          </p:txBody>
        </p:sp>
        <p:sp>
          <p:nvSpPr>
            <p:cNvPr id="23579" name="Rectangle 21"/>
            <p:cNvSpPr>
              <a:spLocks noChangeArrowheads="1"/>
            </p:cNvSpPr>
            <p:nvPr/>
          </p:nvSpPr>
          <p:spPr bwMode="auto">
            <a:xfrm>
              <a:off x="2496" y="1920"/>
              <a:ext cx="33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Flag</a:t>
              </a:r>
            </a:p>
            <a:p>
              <a:pPr algn="ctr"/>
              <a:r>
                <a:rPr lang="en-US" sz="1800"/>
                <a:t>2</a:t>
              </a:r>
            </a:p>
            <a:p>
              <a:pPr algn="ctr"/>
              <a:r>
                <a:rPr lang="en-US"/>
                <a:t>8 bits</a:t>
              </a:r>
            </a:p>
          </p:txBody>
        </p:sp>
        <p:sp>
          <p:nvSpPr>
            <p:cNvPr id="23580" name="Rectangle 22"/>
            <p:cNvSpPr>
              <a:spLocks noChangeArrowheads="1"/>
            </p:cNvSpPr>
            <p:nvPr/>
          </p:nvSpPr>
          <p:spPr bwMode="auto">
            <a:xfrm>
              <a:off x="2160" y="1920"/>
              <a:ext cx="33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Flag</a:t>
              </a:r>
              <a:br>
                <a:rPr lang="en-US" sz="1800"/>
              </a:br>
              <a:r>
                <a:rPr lang="en-US" sz="1800"/>
                <a:t>1</a:t>
              </a:r>
            </a:p>
            <a:p>
              <a:pPr algn="ctr"/>
              <a:r>
                <a:rPr lang="en-US"/>
                <a:t>8 bits</a:t>
              </a:r>
            </a:p>
          </p:txBody>
        </p:sp>
        <p:sp>
          <p:nvSpPr>
            <p:cNvPr id="23581" name="Rectangle 23"/>
            <p:cNvSpPr>
              <a:spLocks noChangeArrowheads="1"/>
            </p:cNvSpPr>
            <p:nvPr/>
          </p:nvSpPr>
          <p:spPr bwMode="auto">
            <a:xfrm>
              <a:off x="2832" y="1920"/>
              <a:ext cx="33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Flag</a:t>
              </a:r>
            </a:p>
            <a:p>
              <a:pPr algn="ctr"/>
              <a:r>
                <a:rPr lang="en-US" sz="1800"/>
                <a:t>3</a:t>
              </a:r>
            </a:p>
            <a:p>
              <a:pPr algn="ctr"/>
              <a:r>
                <a:rPr lang="en-US"/>
                <a:t>8 bits</a:t>
              </a:r>
            </a:p>
          </p:txBody>
        </p:sp>
        <p:sp>
          <p:nvSpPr>
            <p:cNvPr id="23582" name="Rectangle 27"/>
            <p:cNvSpPr>
              <a:spLocks noChangeArrowheads="1"/>
            </p:cNvSpPr>
            <p:nvPr/>
          </p:nvSpPr>
          <p:spPr bwMode="auto">
            <a:xfrm>
              <a:off x="4800" y="1920"/>
              <a:ext cx="52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P_FCS</a:t>
              </a:r>
            </a:p>
          </p:txBody>
        </p:sp>
      </p:grpSp>
      <p:sp>
        <p:nvSpPr>
          <p:cNvPr id="14" name="Line 36"/>
          <p:cNvSpPr>
            <a:spLocks noChangeShapeType="1"/>
          </p:cNvSpPr>
          <p:nvPr/>
        </p:nvSpPr>
        <p:spPr bwMode="auto">
          <a:xfrm flipH="1">
            <a:off x="533400" y="4662488"/>
            <a:ext cx="449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7620000" y="4662488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33400" y="5424488"/>
            <a:ext cx="7924800" cy="1128712"/>
            <a:chOff x="336" y="2976"/>
            <a:chExt cx="4992" cy="711"/>
          </a:xfrm>
        </p:grpSpPr>
        <p:sp>
          <p:nvSpPr>
            <p:cNvPr id="23566" name="Rectangle 28"/>
            <p:cNvSpPr>
              <a:spLocks noChangeArrowheads="1"/>
            </p:cNvSpPr>
            <p:nvPr/>
          </p:nvSpPr>
          <p:spPr bwMode="auto">
            <a:xfrm>
              <a:off x="4512" y="2976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This Station</a:t>
              </a:r>
              <a:br>
                <a:rPr lang="en-US" sz="1800"/>
              </a:br>
              <a:r>
                <a:rPr lang="en-US" sz="1800"/>
                <a:t>Comment</a:t>
              </a:r>
              <a:br>
                <a:rPr lang="en-US" sz="1800"/>
              </a:br>
              <a:r>
                <a:rPr lang="en-US"/>
                <a:t>32 bits/4 char</a:t>
              </a:r>
              <a:endParaRPr lang="en-US" sz="1800"/>
            </a:p>
          </p:txBody>
        </p:sp>
        <p:sp>
          <p:nvSpPr>
            <p:cNvPr id="23567" name="Rectangle 29"/>
            <p:cNvSpPr>
              <a:spLocks noChangeArrowheads="1"/>
            </p:cNvSpPr>
            <p:nvPr/>
          </p:nvSpPr>
          <p:spPr bwMode="auto">
            <a:xfrm>
              <a:off x="336" y="2976"/>
              <a:ext cx="100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Destination</a:t>
              </a:r>
              <a:br>
                <a:rPr lang="en-US" sz="1800"/>
              </a:br>
              <a:r>
                <a:rPr lang="en-US" sz="1800"/>
                <a:t>Repeater Call</a:t>
              </a:r>
              <a:br>
                <a:rPr lang="en-US" sz="1800"/>
              </a:br>
              <a:r>
                <a:rPr lang="en-US"/>
                <a:t>64 bits/8 char</a:t>
              </a:r>
            </a:p>
          </p:txBody>
        </p:sp>
        <p:sp>
          <p:nvSpPr>
            <p:cNvPr id="23568" name="Rectangle 33"/>
            <p:cNvSpPr>
              <a:spLocks noChangeArrowheads="1"/>
            </p:cNvSpPr>
            <p:nvPr/>
          </p:nvSpPr>
          <p:spPr bwMode="auto">
            <a:xfrm>
              <a:off x="1344" y="2976"/>
              <a:ext cx="105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Local</a:t>
              </a:r>
              <a:br>
                <a:rPr lang="en-US" sz="1800"/>
              </a:br>
              <a:r>
                <a:rPr lang="en-US" sz="1800"/>
                <a:t>Repeater Call</a:t>
              </a:r>
              <a:br>
                <a:rPr lang="en-US" sz="1800"/>
              </a:br>
              <a:r>
                <a:rPr lang="en-US"/>
                <a:t>64 bits/8 char</a:t>
              </a:r>
            </a:p>
          </p:txBody>
        </p:sp>
        <p:sp>
          <p:nvSpPr>
            <p:cNvPr id="23569" name="Rectangle 34"/>
            <p:cNvSpPr>
              <a:spLocks noChangeArrowheads="1"/>
            </p:cNvSpPr>
            <p:nvPr/>
          </p:nvSpPr>
          <p:spPr bwMode="auto">
            <a:xfrm>
              <a:off x="2400" y="2976"/>
              <a:ext cx="105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Destination</a:t>
              </a:r>
              <a:br>
                <a:rPr lang="en-US" sz="1800"/>
              </a:br>
              <a:r>
                <a:rPr lang="en-US" sz="1800"/>
                <a:t>Station Call</a:t>
              </a:r>
              <a:br>
                <a:rPr lang="en-US" sz="1800"/>
              </a:br>
              <a:r>
                <a:rPr lang="en-US"/>
                <a:t>64 bits/8 char</a:t>
              </a:r>
            </a:p>
          </p:txBody>
        </p:sp>
        <p:sp>
          <p:nvSpPr>
            <p:cNvPr id="23570" name="Rectangle 35"/>
            <p:cNvSpPr>
              <a:spLocks noChangeArrowheads="1"/>
            </p:cNvSpPr>
            <p:nvPr/>
          </p:nvSpPr>
          <p:spPr bwMode="auto">
            <a:xfrm>
              <a:off x="3456" y="2976"/>
              <a:ext cx="105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This</a:t>
              </a:r>
              <a:br>
                <a:rPr lang="en-US" sz="1800"/>
              </a:br>
              <a:r>
                <a:rPr lang="en-US" sz="1800"/>
                <a:t>Station Call</a:t>
              </a:r>
            </a:p>
            <a:p>
              <a:pPr algn="ctr"/>
              <a:r>
                <a:rPr lang="en-US"/>
                <a:t>64 bits/8 char</a:t>
              </a:r>
            </a:p>
          </p:txBody>
        </p:sp>
        <p:sp>
          <p:nvSpPr>
            <p:cNvPr id="23571" name="Text Box 38"/>
            <p:cNvSpPr txBox="1">
              <a:spLocks noChangeArrowheads="1"/>
            </p:cNvSpPr>
            <p:nvPr/>
          </p:nvSpPr>
          <p:spPr bwMode="auto">
            <a:xfrm>
              <a:off x="480" y="3456"/>
              <a:ext cx="7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W7SP   B</a:t>
              </a:r>
            </a:p>
          </p:txBody>
        </p:sp>
        <p:sp>
          <p:nvSpPr>
            <p:cNvPr id="23572" name="Text Box 39"/>
            <p:cNvSpPr txBox="1">
              <a:spLocks noChangeArrowheads="1"/>
            </p:cNvSpPr>
            <p:nvPr/>
          </p:nvSpPr>
          <p:spPr bwMode="auto">
            <a:xfrm>
              <a:off x="1488" y="3456"/>
              <a:ext cx="7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W7SP   A</a:t>
              </a:r>
            </a:p>
          </p:txBody>
        </p:sp>
        <p:sp>
          <p:nvSpPr>
            <p:cNvPr id="23573" name="Text Box 40"/>
            <p:cNvSpPr txBox="1">
              <a:spLocks noChangeArrowheads="1"/>
            </p:cNvSpPr>
            <p:nvPr/>
          </p:nvSpPr>
          <p:spPr bwMode="auto">
            <a:xfrm>
              <a:off x="2544" y="3456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CQCQCQ</a:t>
              </a:r>
            </a:p>
          </p:txBody>
        </p:sp>
        <p:sp>
          <p:nvSpPr>
            <p:cNvPr id="23574" name="Text Box 41"/>
            <p:cNvSpPr txBox="1">
              <a:spLocks noChangeArrowheads="1"/>
            </p:cNvSpPr>
            <p:nvPr/>
          </p:nvSpPr>
          <p:spPr bwMode="auto">
            <a:xfrm>
              <a:off x="3696" y="3456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K7VE</a:t>
              </a:r>
            </a:p>
          </p:txBody>
        </p:sp>
        <p:sp>
          <p:nvSpPr>
            <p:cNvPr id="23575" name="Text Box 42"/>
            <p:cNvSpPr txBox="1">
              <a:spLocks noChangeArrowheads="1"/>
            </p:cNvSpPr>
            <p:nvPr/>
          </p:nvSpPr>
          <p:spPr bwMode="auto">
            <a:xfrm>
              <a:off x="4704" y="3456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JOHN</a:t>
              </a:r>
            </a:p>
          </p:txBody>
        </p:sp>
      </p:grpSp>
      <p:grpSp>
        <p:nvGrpSpPr>
          <p:cNvPr id="23561" name="Group 46"/>
          <p:cNvGrpSpPr>
            <a:grpSpLocks/>
          </p:cNvGrpSpPr>
          <p:nvPr/>
        </p:nvGrpSpPr>
        <p:grpSpPr bwMode="auto">
          <a:xfrm>
            <a:off x="533400" y="2452688"/>
            <a:ext cx="7924800" cy="533400"/>
            <a:chOff x="336" y="1152"/>
            <a:chExt cx="4992" cy="336"/>
          </a:xfrm>
        </p:grpSpPr>
        <p:sp>
          <p:nvSpPr>
            <p:cNvPr id="23563" name="Rectangle 47"/>
            <p:cNvSpPr>
              <a:spLocks noChangeArrowheads="1"/>
            </p:cNvSpPr>
            <p:nvPr/>
          </p:nvSpPr>
          <p:spPr bwMode="auto">
            <a:xfrm>
              <a:off x="1968" y="1152"/>
              <a:ext cx="336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Ethernet Style Packet</a:t>
              </a:r>
            </a:p>
          </p:txBody>
        </p:sp>
        <p:sp>
          <p:nvSpPr>
            <p:cNvPr id="23564" name="Rectangle 48"/>
            <p:cNvSpPr>
              <a:spLocks noChangeArrowheads="1"/>
            </p:cNvSpPr>
            <p:nvPr/>
          </p:nvSpPr>
          <p:spPr bwMode="auto">
            <a:xfrm>
              <a:off x="336" y="1152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Radio Header</a:t>
              </a:r>
            </a:p>
          </p:txBody>
        </p:sp>
        <p:sp>
          <p:nvSpPr>
            <p:cNvPr id="23565" name="Rectangle 49"/>
            <p:cNvSpPr>
              <a:spLocks noChangeArrowheads="1"/>
            </p:cNvSpPr>
            <p:nvPr/>
          </p:nvSpPr>
          <p:spPr bwMode="auto">
            <a:xfrm>
              <a:off x="1488" y="1152"/>
              <a:ext cx="483" cy="3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Length</a:t>
              </a:r>
            </a:p>
            <a:p>
              <a:pPr algn="ctr"/>
              <a:r>
                <a:rPr lang="en-US" sz="1800"/>
                <a:t>16 bits</a:t>
              </a:r>
            </a:p>
          </p:txBody>
        </p:sp>
      </p:grpSp>
      <p:sp>
        <p:nvSpPr>
          <p:cNvPr id="235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Arial" charset="0"/>
              </a:rPr>
              <a:t>The DD Protocol</a:t>
            </a:r>
          </a:p>
        </p:txBody>
      </p:sp>
    </p:spTree>
    <p:extLst>
      <p:ext uri="{BB962C8B-B14F-4D97-AF65-F5344CB8AC3E}">
        <p14:creationId xmlns:p14="http://schemas.microsoft.com/office/powerpoint/2010/main" val="99926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533400" y="4052888"/>
            <a:ext cx="2590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8458200" y="40528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1" name="Group 41"/>
          <p:cNvGrpSpPr>
            <a:grpSpLocks/>
          </p:cNvGrpSpPr>
          <p:nvPr/>
        </p:nvGrpSpPr>
        <p:grpSpPr bwMode="auto">
          <a:xfrm>
            <a:off x="533400" y="3519488"/>
            <a:ext cx="7924800" cy="533400"/>
            <a:chOff x="336" y="1152"/>
            <a:chExt cx="4992" cy="336"/>
          </a:xfrm>
        </p:grpSpPr>
        <p:sp>
          <p:nvSpPr>
            <p:cNvPr id="24590" name="Rectangle 4"/>
            <p:cNvSpPr>
              <a:spLocks noChangeArrowheads="1"/>
            </p:cNvSpPr>
            <p:nvPr/>
          </p:nvSpPr>
          <p:spPr bwMode="auto">
            <a:xfrm>
              <a:off x="1968" y="1152"/>
              <a:ext cx="336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Ethernet Style Packet</a:t>
              </a:r>
            </a:p>
          </p:txBody>
        </p:sp>
        <p:sp>
          <p:nvSpPr>
            <p:cNvPr id="24591" name="Rectangle 5"/>
            <p:cNvSpPr>
              <a:spLocks noChangeArrowheads="1"/>
            </p:cNvSpPr>
            <p:nvPr/>
          </p:nvSpPr>
          <p:spPr bwMode="auto">
            <a:xfrm>
              <a:off x="336" y="1152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Radio Header</a:t>
              </a:r>
            </a:p>
          </p:txBody>
        </p:sp>
        <p:sp>
          <p:nvSpPr>
            <p:cNvPr id="24592" name="Rectangle 31"/>
            <p:cNvSpPr>
              <a:spLocks noChangeArrowheads="1"/>
            </p:cNvSpPr>
            <p:nvPr/>
          </p:nvSpPr>
          <p:spPr bwMode="auto">
            <a:xfrm>
              <a:off x="1488" y="1152"/>
              <a:ext cx="483" cy="3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Length</a:t>
              </a:r>
            </a:p>
            <a:p>
              <a:pPr algn="ctr"/>
              <a:r>
                <a:rPr lang="en-US" sz="1800"/>
                <a:t>16 bits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33400" y="5119688"/>
            <a:ext cx="7924800" cy="533400"/>
            <a:chOff x="336" y="1824"/>
            <a:chExt cx="4992" cy="336"/>
          </a:xfrm>
        </p:grpSpPr>
        <p:sp>
          <p:nvSpPr>
            <p:cNvPr id="24585" name="Rectangle 30"/>
            <p:cNvSpPr>
              <a:spLocks noChangeArrowheads="1"/>
            </p:cNvSpPr>
            <p:nvPr/>
          </p:nvSpPr>
          <p:spPr bwMode="auto">
            <a:xfrm>
              <a:off x="2928" y="1824"/>
              <a:ext cx="1872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Data Frame</a:t>
              </a:r>
            </a:p>
            <a:p>
              <a:pPr algn="ctr"/>
              <a:r>
                <a:rPr lang="en-US" sz="1800"/>
                <a:t>128 – 12000 bits</a:t>
              </a:r>
            </a:p>
          </p:txBody>
        </p:sp>
        <p:sp>
          <p:nvSpPr>
            <p:cNvPr id="24586" name="Rectangle 32"/>
            <p:cNvSpPr>
              <a:spLocks noChangeArrowheads="1"/>
            </p:cNvSpPr>
            <p:nvPr/>
          </p:nvSpPr>
          <p:spPr bwMode="auto">
            <a:xfrm>
              <a:off x="336" y="1824"/>
              <a:ext cx="1056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MAC Src Addr</a:t>
              </a:r>
            </a:p>
            <a:p>
              <a:pPr algn="ctr"/>
              <a:r>
                <a:rPr lang="en-US" sz="1800"/>
                <a:t>48 bits</a:t>
              </a:r>
            </a:p>
          </p:txBody>
        </p:sp>
        <p:sp>
          <p:nvSpPr>
            <p:cNvPr id="24587" name="Rectangle 33"/>
            <p:cNvSpPr>
              <a:spLocks noChangeArrowheads="1"/>
            </p:cNvSpPr>
            <p:nvPr/>
          </p:nvSpPr>
          <p:spPr bwMode="auto">
            <a:xfrm>
              <a:off x="1392" y="1824"/>
              <a:ext cx="1056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MAC Dest Addr</a:t>
              </a:r>
            </a:p>
            <a:p>
              <a:pPr algn="ctr"/>
              <a:r>
                <a:rPr lang="en-US" sz="1800"/>
                <a:t>48 bits</a:t>
              </a:r>
            </a:p>
          </p:txBody>
        </p:sp>
        <p:sp>
          <p:nvSpPr>
            <p:cNvPr id="24588" name="Rectangle 34"/>
            <p:cNvSpPr>
              <a:spLocks noChangeArrowheads="1"/>
            </p:cNvSpPr>
            <p:nvPr/>
          </p:nvSpPr>
          <p:spPr bwMode="auto">
            <a:xfrm>
              <a:off x="2448" y="1824"/>
              <a:ext cx="480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Type</a:t>
              </a:r>
            </a:p>
            <a:p>
              <a:pPr algn="ctr"/>
              <a:r>
                <a:rPr lang="en-US" sz="1800"/>
                <a:t>16 bits</a:t>
              </a:r>
            </a:p>
          </p:txBody>
        </p:sp>
        <p:sp>
          <p:nvSpPr>
            <p:cNvPr id="24589" name="Rectangle 39"/>
            <p:cNvSpPr>
              <a:spLocks noChangeArrowheads="1"/>
            </p:cNvSpPr>
            <p:nvPr/>
          </p:nvSpPr>
          <p:spPr bwMode="auto">
            <a:xfrm>
              <a:off x="4800" y="1824"/>
              <a:ext cx="528" cy="3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FCS</a:t>
              </a:r>
            </a:p>
            <a:p>
              <a:pPr algn="ctr"/>
              <a:r>
                <a:rPr lang="en-US" sz="1800"/>
                <a:t>32 bits</a:t>
              </a:r>
            </a:p>
          </p:txBody>
        </p:sp>
      </p:grp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5638800" y="5653088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TCP/IP </a:t>
            </a:r>
          </a:p>
        </p:txBody>
      </p:sp>
      <p:sp>
        <p:nvSpPr>
          <p:cNvPr id="245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Arial" charset="0"/>
              </a:rPr>
              <a:t>The DD Protocol</a:t>
            </a:r>
          </a:p>
        </p:txBody>
      </p:sp>
    </p:spTree>
    <p:extLst>
      <p:ext uri="{BB962C8B-B14F-4D97-AF65-F5344CB8AC3E}">
        <p14:creationId xmlns:p14="http://schemas.microsoft.com/office/powerpoint/2010/main" val="318661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514600"/>
            <a:ext cx="7010400" cy="2667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Why is D-STAR interesting?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Internet Linking capability</a:t>
            </a:r>
          </a:p>
          <a:p>
            <a:pPr lvl="2" eaLnBrk="1" hangingPunct="1"/>
            <a:r>
              <a:rPr lang="en-US" sz="1800" dirty="0">
                <a:latin typeface="Arial" charset="0"/>
              </a:rPr>
              <a:t>User linking vs. Site linking</a:t>
            </a:r>
          </a:p>
          <a:p>
            <a:pPr lvl="2" eaLnBrk="1" hangingPunct="1"/>
            <a:r>
              <a:rPr lang="en-US" sz="1800" dirty="0">
                <a:latin typeface="Arial" charset="0"/>
              </a:rPr>
              <a:t>Can cause confusion for uninformed (example later)</a:t>
            </a:r>
          </a:p>
          <a:p>
            <a:pPr lvl="2" eaLnBrk="1" hangingPunct="1"/>
            <a:r>
              <a:rPr lang="en-US" sz="1800" dirty="0">
                <a:latin typeface="Arial" charset="0"/>
              </a:rPr>
              <a:t>Allows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sz="1800" dirty="0">
                <a:latin typeface="Arial" charset="0"/>
              </a:rPr>
              <a:t>roaming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sz="1800" dirty="0">
              <a:latin typeface="Arial" charset="0"/>
            </a:endParaRPr>
          </a:p>
          <a:p>
            <a:pPr lvl="2"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4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543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</a:rPr>
              <a:t>What is D-STAR?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400" dirty="0">
                <a:latin typeface="Arial" charset="0"/>
              </a:rPr>
              <a:t>igital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2400" dirty="0">
                <a:latin typeface="Arial" charset="0"/>
              </a:rPr>
              <a:t>mart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400" dirty="0">
                <a:latin typeface="Arial" charset="0"/>
              </a:rPr>
              <a:t>echnology for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2400" dirty="0">
                <a:latin typeface="Arial" charset="0"/>
              </a:rPr>
              <a:t>mateur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2400" dirty="0">
                <a:latin typeface="Arial" charset="0"/>
              </a:rPr>
              <a:t>adio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JARL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Japanese Amateur Radio League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</a:rPr>
              <a:t>NOT </a:t>
            </a:r>
            <a:r>
              <a:rPr lang="en-US" sz="1800" dirty="0">
                <a:latin typeface="Arial" charset="0"/>
              </a:rPr>
              <a:t>Manufacturers!</a:t>
            </a:r>
            <a:endParaRPr lang="en-US" sz="1800" b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Goal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Advancement of the hobby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Spectrum Efficiency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Experiment with Simultaneous Voice and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D-STAR Gateway owned by </a:t>
            </a:r>
            <a:r>
              <a:rPr lang="en-US" sz="2000" dirty="0" err="1">
                <a:latin typeface="Arial" charset="0"/>
              </a:rPr>
              <a:t>Icom</a:t>
            </a:r>
            <a:endParaRPr lang="en-US" sz="2000" dirty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Not Public Domain or Open Source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May not be copied, shared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414261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054" descr="幹線系受信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697413"/>
            <a:ext cx="40322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514600"/>
            <a:ext cx="7010400" cy="2667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Why is D-STAR interesting?</a:t>
            </a:r>
          </a:p>
          <a:p>
            <a:pPr lvl="1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Microwave linking capability</a:t>
            </a:r>
          </a:p>
          <a:p>
            <a:pPr lvl="2" eaLnBrk="1" hangingPunct="1"/>
            <a:r>
              <a:rPr lang="en-US" sz="1800">
                <a:latin typeface="Arial" charset="0"/>
              </a:rPr>
              <a:t>Install additional regional site(s)</a:t>
            </a:r>
          </a:p>
          <a:p>
            <a:pPr lvl="2" eaLnBrk="1" hangingPunct="1"/>
            <a:r>
              <a:rPr lang="en-CA" sz="1800">
                <a:latin typeface="Arial" charset="0"/>
              </a:rPr>
              <a:t>Allows extra connectivity without need for </a:t>
            </a:r>
            <a:br>
              <a:rPr lang="en-CA" sz="1800">
                <a:latin typeface="Arial" charset="0"/>
              </a:rPr>
            </a:br>
            <a:r>
              <a:rPr lang="en-CA" sz="1800">
                <a:latin typeface="Arial" charset="0"/>
              </a:rPr>
              <a:t>additional Gateway server or additional</a:t>
            </a:r>
            <a:br>
              <a:rPr lang="en-CA" sz="1800">
                <a:latin typeface="Arial" charset="0"/>
              </a:rPr>
            </a:br>
            <a:r>
              <a:rPr lang="en-CA" sz="1800">
                <a:latin typeface="Arial" charset="0"/>
              </a:rPr>
              <a:t>internet connections</a:t>
            </a:r>
            <a:endParaRPr lang="en-US" sz="1800">
              <a:latin typeface="Arial" charset="0"/>
            </a:endParaRPr>
          </a:p>
          <a:p>
            <a:pPr lvl="2" eaLnBrk="1" hangingPunct="1"/>
            <a:r>
              <a:rPr lang="en-CA" sz="1800">
                <a:latin typeface="Arial" charset="0"/>
              </a:rPr>
              <a:t>Expensive – approx $5k per and 2 needed</a:t>
            </a:r>
            <a:endParaRPr lang="en-US" sz="1800">
              <a:latin typeface="Arial" charset="0"/>
            </a:endParaRPr>
          </a:p>
          <a:p>
            <a:pPr lvl="2" eaLnBrk="1" hangingPunct="1">
              <a:buFontTx/>
              <a:buNone/>
            </a:pPr>
            <a:endParaRPr lang="en-US" sz="2000">
              <a:latin typeface="Arial" charset="0"/>
            </a:endParaRPr>
          </a:p>
        </p:txBody>
      </p:sp>
      <p:pic>
        <p:nvPicPr>
          <p:cNvPr id="30724" name="Picture 2053" descr="parabo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105025"/>
            <a:ext cx="3302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4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1975"/>
            <a:ext cx="7772400" cy="147002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D-Star Radio Products</a:t>
            </a:r>
          </a:p>
        </p:txBody>
      </p:sp>
    </p:spTree>
    <p:extLst>
      <p:ext uri="{BB962C8B-B14F-4D97-AF65-F5344CB8AC3E}">
        <p14:creationId xmlns:p14="http://schemas.microsoft.com/office/powerpoint/2010/main" val="323800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4300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Icom D-STAR Controller &amp; Repeaters</a:t>
            </a:r>
          </a:p>
        </p:txBody>
      </p:sp>
      <p:pic>
        <p:nvPicPr>
          <p:cNvPr id="18435" name="Picture 4" descr="ID-RP2C_V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172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3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600200"/>
            <a:ext cx="45069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14400"/>
            <a:ext cx="70104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Typical </a:t>
            </a:r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“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Full</a:t>
            </a:r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”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Stack</a:t>
            </a:r>
          </a:p>
          <a:p>
            <a:pPr eaLnBrk="1" hangingPunct="1">
              <a:buFontTx/>
              <a:buNone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9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ID-1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57800"/>
            <a:ext cx="3048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32766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16002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295400"/>
            <a:ext cx="76803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Icom D-Star Radio Products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2947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1448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2743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6934200" y="2438400"/>
            <a:ext cx="91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ID-31A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914400" y="4114800"/>
            <a:ext cx="1082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IC-80AD</a:t>
            </a:r>
          </a:p>
          <a:p>
            <a:pPr eaLnBrk="1" hangingPunct="1"/>
            <a:r>
              <a:rPr lang="en-US" sz="1800"/>
              <a:t>IC-91AD</a:t>
            </a:r>
          </a:p>
          <a:p>
            <a:pPr eaLnBrk="1" hangingPunct="1"/>
            <a:r>
              <a:rPr lang="en-US" sz="1800"/>
              <a:t>IC-92AD</a:t>
            </a: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3200400" y="54864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IC-9100</a:t>
            </a:r>
          </a:p>
        </p:txBody>
      </p: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5715000" y="3733800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ID-880AH</a:t>
            </a:r>
          </a:p>
        </p:txBody>
      </p:sp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5430838" y="5334000"/>
            <a:ext cx="620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ID-1</a:t>
            </a:r>
          </a:p>
        </p:txBody>
      </p:sp>
      <p:sp>
        <p:nvSpPr>
          <p:cNvPr id="20494" name="TextBox 14"/>
          <p:cNvSpPr txBox="1">
            <a:spLocks noChangeArrowheads="1"/>
          </p:cNvSpPr>
          <p:nvPr/>
        </p:nvSpPr>
        <p:spPr bwMode="auto">
          <a:xfrm>
            <a:off x="2895600" y="2438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IC-2820AH</a:t>
            </a:r>
          </a:p>
        </p:txBody>
      </p:sp>
    </p:spTree>
    <p:extLst>
      <p:ext uri="{BB962C8B-B14F-4D97-AF65-F5344CB8AC3E}">
        <p14:creationId xmlns:p14="http://schemas.microsoft.com/office/powerpoint/2010/main" val="426181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2362200"/>
            <a:ext cx="4419600" cy="4343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New Applications</a:t>
            </a:r>
          </a:p>
          <a:p>
            <a:pPr lvl="1" eaLnBrk="1" hangingPunct="1"/>
            <a:r>
              <a:rPr lang="en-US" dirty="0">
                <a:latin typeface="Arial" charset="0"/>
              </a:rPr>
              <a:t>Hardware</a:t>
            </a:r>
          </a:p>
          <a:p>
            <a:pPr lvl="2" eaLnBrk="1" hangingPunct="1"/>
            <a:r>
              <a:rPr lang="en-US" dirty="0" err="1">
                <a:latin typeface="Arial" charset="0"/>
              </a:rPr>
              <a:t>μSmartDigi</a:t>
            </a:r>
            <a:r>
              <a:rPr lang="en-US" dirty="0">
                <a:latin typeface="Arial" charset="0"/>
              </a:rPr>
              <a:t>™ D-Gate</a:t>
            </a:r>
          </a:p>
          <a:p>
            <a:pPr lvl="2" eaLnBrk="1" hangingPunct="1"/>
            <a:r>
              <a:rPr lang="en-CA" dirty="0">
                <a:latin typeface="Arial" charset="0"/>
              </a:rPr>
              <a:t>DV </a:t>
            </a:r>
            <a:r>
              <a:rPr lang="en-CA" dirty="0" smtClean="0">
                <a:latin typeface="Arial" charset="0"/>
              </a:rPr>
              <a:t>Dongle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9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μSmartDigi™ D-Gate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Black box translator</a:t>
            </a:r>
          </a:p>
          <a:p>
            <a:pPr lvl="1" eaLnBrk="1" hangingPunct="1"/>
            <a:r>
              <a:rPr lang="en-US">
                <a:latin typeface="Arial" charset="0"/>
              </a:rPr>
              <a:t>D-PRS </a:t>
            </a:r>
            <a:r>
              <a:rPr lang="en-US">
                <a:latin typeface="Arial" charset="0"/>
                <a:cs typeface="Arial" charset="0"/>
              </a:rPr>
              <a:t>®</a:t>
            </a:r>
            <a:r>
              <a:rPr lang="en-US">
                <a:latin typeface="Arial" charset="0"/>
              </a:rPr>
              <a:t> to APRS</a:t>
            </a:r>
          </a:p>
          <a:p>
            <a:pPr lvl="1" eaLnBrk="1" hangingPunct="1"/>
            <a:r>
              <a:rPr lang="en-US">
                <a:latin typeface="Arial" charset="0"/>
              </a:rPr>
              <a:t>APRS to D-PRS</a:t>
            </a:r>
            <a:r>
              <a:rPr lang="en-US">
                <a:latin typeface="Arial" charset="0"/>
                <a:cs typeface="Arial" charset="0"/>
              </a:rPr>
              <a:t>®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Smooth RF integration of both systems</a:t>
            </a:r>
          </a:p>
        </p:txBody>
      </p:sp>
    </p:spTree>
    <p:extLst>
      <p:ext uri="{BB962C8B-B14F-4D97-AF65-F5344CB8AC3E}">
        <p14:creationId xmlns:p14="http://schemas.microsoft.com/office/powerpoint/2010/main" val="302631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42672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Fits inside a small box</a:t>
            </a:r>
            <a:br>
              <a:rPr lang="en-US" sz="2000">
                <a:latin typeface="Arial" charset="0"/>
              </a:rPr>
            </a:b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Converts D-STAR NMEA GPS data to Base-91 compressed APRS® Position Reports</a:t>
            </a:r>
            <a:br>
              <a:rPr lang="en-US" sz="2000">
                <a:latin typeface="Arial" charset="0"/>
              </a:rPr>
            </a:b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Converts Symbol and Text Data</a:t>
            </a:r>
            <a:br>
              <a:rPr lang="en-US" sz="2000">
                <a:latin typeface="Arial" charset="0"/>
              </a:rPr>
            </a:b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Filters messages according to a rich set of user-configurable rules</a:t>
            </a:r>
            <a:r>
              <a:rPr lang="en-US" sz="1600">
                <a:latin typeface="Arial" charset="0"/>
              </a:rPr>
              <a:t/>
            </a:r>
            <a:br>
              <a:rPr lang="en-US" sz="1600">
                <a:latin typeface="Arial" charset="0"/>
              </a:rPr>
            </a:br>
            <a:endParaRPr lang="en-US" sz="16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Operates without a dedicated laptop or PC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038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 descr="dg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47244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74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Third Party Products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24717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2895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DV-RPTR-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482441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7663" y="6172200"/>
            <a:ext cx="34877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DVRPTR Open Source Hotspot Modem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4638" y="3276600"/>
            <a:ext cx="2946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DV Acccess Point (DVAP)</a:t>
            </a:r>
          </a:p>
          <a:p>
            <a:pPr algn="ctr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(VHF Radio-to-Internet Interface)</a:t>
            </a: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1371600" y="4876800"/>
            <a:ext cx="1914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DV Dongle</a:t>
            </a:r>
          </a:p>
          <a:p>
            <a:pPr algn="ctr" eaLnBrk="1" hangingPunct="1"/>
            <a:r>
              <a:rPr lang="en-US"/>
              <a:t>(No Radio Required)</a:t>
            </a:r>
          </a:p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5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D-STAR TNC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 APRS and D-STAR software bridge</a:t>
            </a:r>
          </a:p>
          <a:p>
            <a:pPr lvl="1" eaLnBrk="1" hangingPunct="1"/>
            <a:r>
              <a:rPr lang="en-US">
                <a:latin typeface="Arial" charset="0"/>
              </a:rPr>
              <a:t>Java Based package</a:t>
            </a:r>
          </a:p>
          <a:p>
            <a:pPr eaLnBrk="1" hangingPunct="1"/>
            <a:r>
              <a:rPr lang="en-US">
                <a:latin typeface="Arial" charset="0"/>
                <a:hlinkClick r:id="rId2"/>
              </a:rPr>
              <a:t>www.aprs-is.net/dstartnc2.htm</a:t>
            </a: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DStarTNC2 is free for use by Amateur Radio operators for Amateur Radio.  </a:t>
            </a:r>
          </a:p>
        </p:txBody>
      </p:sp>
    </p:spTree>
    <p:extLst>
      <p:ext uri="{BB962C8B-B14F-4D97-AF65-F5344CB8AC3E}">
        <p14:creationId xmlns:p14="http://schemas.microsoft.com/office/powerpoint/2010/main" val="391131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7624" y="2046951"/>
            <a:ext cx="6477000" cy="342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Why is D-STAR interesting?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Spectral Efficiency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Simultaneous Voice and Data capability</a:t>
            </a:r>
          </a:p>
          <a:p>
            <a:pPr lvl="2" eaLnBrk="1" hangingPunct="1"/>
            <a:r>
              <a:rPr lang="en-US" sz="1800" dirty="0" smtClean="0">
                <a:latin typeface="Arial" charset="0"/>
              </a:rPr>
              <a:t>2m/70cm/23cm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High-Speed Data capability</a:t>
            </a:r>
          </a:p>
          <a:p>
            <a:pPr lvl="2" eaLnBrk="1" hangingPunct="1"/>
            <a:r>
              <a:rPr lang="en-US" sz="1800" dirty="0" smtClean="0">
                <a:latin typeface="Arial" charset="0"/>
              </a:rPr>
              <a:t>23cm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Internet Linking capability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Microwave Linking capability</a:t>
            </a:r>
          </a:p>
          <a:p>
            <a:pPr lvl="2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4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4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>
          <a:xfrm>
            <a:off x="468313" y="2090738"/>
            <a:ext cx="8229600" cy="881062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D-RATS Free Software </a:t>
            </a:r>
            <a:b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pic>
        <p:nvPicPr>
          <p:cNvPr id="24579" name="Content Placeholder 5" descr="log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7050" y="2865438"/>
            <a:ext cx="5670550" cy="2011362"/>
          </a:xfrm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752600" y="548163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A Communications Tool For D-STAR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5839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9906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D-RATS Forms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"/>
          <a:stretch>
            <a:fillRect/>
          </a:stretch>
        </p:blipFill>
        <p:spPr bwMode="auto">
          <a:xfrm>
            <a:off x="4648200" y="1447800"/>
            <a:ext cx="42751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" y="2592388"/>
            <a:ext cx="48768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 typeface="Arial" charset="0"/>
              <a:buChar char="•"/>
            </a:pPr>
            <a:r>
              <a:rPr lang="en-US" sz="2400" b="0">
                <a:effectLst>
                  <a:outerShdw blurRad="38100" dist="38100" dir="2700000" algn="tl">
                    <a:srgbClr val="DDDDDD"/>
                  </a:outerShdw>
                </a:effectLst>
              </a:rPr>
              <a:t>Includes Form Editor to       Create Any Form</a:t>
            </a:r>
          </a:p>
          <a:p>
            <a:pPr marL="290513" indent="-290513"/>
            <a:endParaRPr lang="en-US" sz="2400" b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90513" indent="-290513">
              <a:buFont typeface="Arial" charset="0"/>
              <a:buChar char="•"/>
            </a:pPr>
            <a:r>
              <a:rPr lang="en-US" sz="2400" b="0">
                <a:effectLst>
                  <a:outerShdw blurRad="38100" dist="38100" dir="2700000" algn="tl">
                    <a:srgbClr val="DDDDDD"/>
                  </a:outerShdw>
                </a:effectLst>
              </a:rPr>
              <a:t>Only Data is Sent</a:t>
            </a:r>
          </a:p>
          <a:p>
            <a:pPr marL="290513" indent="-290513">
              <a:buFont typeface="Arial" charset="0"/>
              <a:buChar char="•"/>
            </a:pPr>
            <a:endParaRPr lang="en-US" sz="2400" b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90513" indent="-290513">
              <a:buFont typeface="Arial" charset="0"/>
              <a:buChar char="•"/>
            </a:pPr>
            <a:r>
              <a:rPr lang="en-US" sz="2400" b="0">
                <a:effectLst>
                  <a:outerShdw blurRad="38100" dist="38100" dir="2700000" algn="tl">
                    <a:srgbClr val="DDDDDD"/>
                  </a:outerShdw>
                </a:effectLst>
              </a:rPr>
              <a:t>Fully printable ICS-213, ARRL Radiogram and NTS Forms Included</a:t>
            </a:r>
          </a:p>
        </p:txBody>
      </p:sp>
    </p:spTree>
    <p:extLst>
      <p:ext uri="{BB962C8B-B14F-4D97-AF65-F5344CB8AC3E}">
        <p14:creationId xmlns:p14="http://schemas.microsoft.com/office/powerpoint/2010/main" val="411686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Summary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Lots of potential for use of simultaneous voice &amp; data</a:t>
            </a:r>
          </a:p>
          <a:p>
            <a:pPr eaLnBrk="1" hangingPunct="1"/>
            <a:r>
              <a:rPr lang="en-US" sz="2400">
                <a:latin typeface="Arial" charset="0"/>
              </a:rPr>
              <a:t>Spectral efficiency offers opportunity for better utilization</a:t>
            </a:r>
          </a:p>
          <a:p>
            <a:pPr eaLnBrk="1" hangingPunct="1"/>
            <a:r>
              <a:rPr lang="en-US" sz="2400">
                <a:latin typeface="Arial" charset="0"/>
              </a:rPr>
              <a:t>Better performance from narrow spectrum &amp; FEC</a:t>
            </a:r>
          </a:p>
          <a:p>
            <a:pPr eaLnBrk="1" hangingPunct="1"/>
            <a:r>
              <a:rPr lang="en-US" sz="2400">
                <a:latin typeface="Arial" charset="0"/>
              </a:rPr>
              <a:t>Distinct operational differences from familiar FM</a:t>
            </a:r>
          </a:p>
          <a:p>
            <a:pPr eaLnBrk="1" hangingPunct="1"/>
            <a:r>
              <a:rPr lang="en-US" sz="2400">
                <a:latin typeface="Arial" charset="0"/>
              </a:rPr>
              <a:t>New applications will drive acceptance</a:t>
            </a:r>
          </a:p>
          <a:p>
            <a:pPr eaLnBrk="1" hangingPunct="1"/>
            <a:r>
              <a:rPr lang="en-US" sz="2400">
                <a:latin typeface="Arial" charset="0"/>
              </a:rPr>
              <a:t>EmComm demand for tactical voice and data communications by served agencies</a:t>
            </a:r>
          </a:p>
        </p:txBody>
      </p:sp>
    </p:spTree>
    <p:extLst>
      <p:ext uri="{BB962C8B-B14F-4D97-AF65-F5344CB8AC3E}">
        <p14:creationId xmlns:p14="http://schemas.microsoft.com/office/powerpoint/2010/main" val="280320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5838"/>
            <a:ext cx="8229600" cy="1143000"/>
          </a:xfrm>
        </p:spPr>
        <p:txBody>
          <a:bodyPr/>
          <a:lstStyle/>
          <a:p>
            <a:r>
              <a:rPr lang="en-CA" dirty="0" smtClean="0"/>
              <a:t>VE6IPG Proposal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128838"/>
            <a:ext cx="8229600" cy="3201988"/>
          </a:xfrm>
        </p:spPr>
        <p:txBody>
          <a:bodyPr/>
          <a:lstStyle/>
          <a:p>
            <a:r>
              <a:rPr lang="en-CA" dirty="0" smtClean="0"/>
              <a:t>“Inter-connected” system (D-Star, </a:t>
            </a:r>
            <a:r>
              <a:rPr lang="en-CA" dirty="0" err="1" smtClean="0"/>
              <a:t>FreeStar</a:t>
            </a:r>
            <a:r>
              <a:rPr lang="en-CA" dirty="0" smtClean="0"/>
              <a:t>*, IRLP, </a:t>
            </a:r>
            <a:r>
              <a:rPr lang="en-CA" dirty="0" err="1" smtClean="0"/>
              <a:t>EchoLink</a:t>
            </a:r>
            <a:r>
              <a:rPr lang="en-CA" dirty="0" smtClean="0"/>
              <a:t>, VoIP, </a:t>
            </a:r>
            <a:r>
              <a:rPr lang="en-CA" dirty="0" err="1" smtClean="0"/>
              <a:t>AllStar</a:t>
            </a:r>
            <a:r>
              <a:rPr lang="en-CA" dirty="0" smtClean="0"/>
              <a:t>*)</a:t>
            </a:r>
          </a:p>
          <a:p>
            <a:r>
              <a:rPr lang="en-CA" dirty="0" smtClean="0"/>
              <a:t>Seamless reflector linking (L,U VS X,O)</a:t>
            </a:r>
          </a:p>
          <a:p>
            <a:r>
              <a:rPr lang="en-CA" dirty="0" smtClean="0"/>
              <a:t>RF Improvements</a:t>
            </a:r>
          </a:p>
          <a:p>
            <a:r>
              <a:rPr lang="en-CA" dirty="0" smtClean="0"/>
              <a:t>Will be 1 of 2 Multimode Systems Canada Wide</a:t>
            </a:r>
          </a:p>
          <a:p>
            <a:r>
              <a:rPr lang="en-CA" dirty="0" smtClean="0"/>
              <a:t>Emergency Prepared System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59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445250" y="2635370"/>
            <a:ext cx="1949570" cy="224286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VE6IPG, Calgary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 err="1" smtClean="0"/>
              <a:t>DVDongle</a:t>
            </a:r>
            <a:r>
              <a:rPr lang="en-CA" dirty="0" smtClean="0"/>
              <a:t> + Server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 smtClean="0"/>
              <a:t>=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Multi-Mode System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70" name="Picture 2" descr="http://www.dvdongle.com/DV_Dongle/Home_files/shapeimage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8" b="979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9144" r="17921"/>
          <a:stretch/>
        </p:blipFill>
        <p:spPr bwMode="auto">
          <a:xfrm>
            <a:off x="3880725" y="3437627"/>
            <a:ext cx="1095874" cy="6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echvirtuoso.com/wp-content/uploads/2012/05/Gen8-Rac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71" b="87742" l="741" r="98889">
                        <a14:foregroundMark x1="76667" y1="44516" x2="77963" y2="54839"/>
                        <a14:foregroundMark x1="82593" y1="27097" x2="98148" y2="27097"/>
                        <a14:foregroundMark x1="98148" y1="29677" x2="98519" y2="86452"/>
                        <a14:foregroundMark x1="97037" y1="85806" x2="1111" y2="86452"/>
                        <a14:foregroundMark x1="1111" y1="85161" x2="926" y2="23871"/>
                        <a14:foregroundMark x1="926" y1="24516" x2="97778" y2="26452"/>
                        <a14:foregroundMark x1="13333" y1="39355" x2="13704" y2="40000"/>
                        <a14:foregroundMark x1="24074" y1="52258" x2="24074" y2="52258"/>
                        <a14:foregroundMark x1="35000" y1="49677" x2="35000" y2="49677"/>
                        <a14:foregroundMark x1="39259" y1="57419" x2="39259" y2="57419"/>
                        <a14:foregroundMark x1="62963" y1="55484" x2="40926" y2="58710"/>
                        <a14:foregroundMark x1="84630" y1="39355" x2="91667" y2="73548"/>
                        <a14:foregroundMark x1="96852" y1="35484" x2="96852" y2="3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31" y="2896324"/>
            <a:ext cx="1848263" cy="5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 flipV="1">
            <a:off x="5394820" y="3062379"/>
            <a:ext cx="1561381" cy="694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6881774" y="2807898"/>
            <a:ext cx="1682151" cy="52621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FreeStar</a:t>
            </a: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*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968038" y="4352026"/>
            <a:ext cx="1682151" cy="52621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D-Star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63721" y="4352026"/>
            <a:ext cx="1682151" cy="52621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IRLP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63721" y="2807898"/>
            <a:ext cx="1682151" cy="52621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EchoLink</a:t>
            </a:r>
            <a:endParaRPr kumimoji="0" lang="en-C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45872" y="5564038"/>
            <a:ext cx="1682151" cy="52621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AllStar</a:t>
            </a: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*</a:t>
            </a:r>
          </a:p>
        </p:txBody>
      </p:sp>
      <p:cxnSp>
        <p:nvCxnSpPr>
          <p:cNvPr id="14" name="Straight Arrow Connector 13"/>
          <p:cNvCxnSpPr>
            <a:stCxn id="4" idx="3"/>
            <a:endCxn id="10" idx="2"/>
          </p:cNvCxnSpPr>
          <p:nvPr/>
        </p:nvCxnSpPr>
        <p:spPr bwMode="auto">
          <a:xfrm>
            <a:off x="5394820" y="3756804"/>
            <a:ext cx="1573218" cy="858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4" idx="1"/>
            <a:endCxn id="12" idx="6"/>
          </p:cNvCxnSpPr>
          <p:nvPr/>
        </p:nvCxnSpPr>
        <p:spPr bwMode="auto">
          <a:xfrm flipH="1" flipV="1">
            <a:off x="2145872" y="3071004"/>
            <a:ext cx="1299378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4" idx="1"/>
            <a:endCxn id="11" idx="6"/>
          </p:cNvCxnSpPr>
          <p:nvPr/>
        </p:nvCxnSpPr>
        <p:spPr bwMode="auto">
          <a:xfrm flipH="1">
            <a:off x="2145872" y="3756804"/>
            <a:ext cx="1299378" cy="858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4" idx="2"/>
            <a:endCxn id="13" idx="0"/>
          </p:cNvCxnSpPr>
          <p:nvPr/>
        </p:nvCxnSpPr>
        <p:spPr bwMode="auto">
          <a:xfrm flipH="1">
            <a:off x="2986948" y="4878238"/>
            <a:ext cx="1433087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5199623" y="5564038"/>
            <a:ext cx="1682151" cy="52621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FM**</a:t>
            </a:r>
          </a:p>
        </p:txBody>
      </p:sp>
      <p:cxnSp>
        <p:nvCxnSpPr>
          <p:cNvPr id="35" name="Straight Arrow Connector 34"/>
          <p:cNvCxnSpPr>
            <a:stCxn id="4" idx="2"/>
            <a:endCxn id="34" idx="0"/>
          </p:cNvCxnSpPr>
          <p:nvPr/>
        </p:nvCxnSpPr>
        <p:spPr bwMode="auto">
          <a:xfrm>
            <a:off x="4420035" y="4878238"/>
            <a:ext cx="1620664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0385" y="6447767"/>
            <a:ext cx="880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** FM Analog in the Digital World is frowned upon, but is here to demonstrate the full potential of a multi-mode system.</a:t>
            </a:r>
            <a:endParaRPr lang="en-CA" sz="1200" dirty="0"/>
          </a:p>
        </p:txBody>
      </p:sp>
      <p:sp>
        <p:nvSpPr>
          <p:cNvPr id="39" name="Lightning Bolt 38"/>
          <p:cNvSpPr/>
          <p:nvPr/>
        </p:nvSpPr>
        <p:spPr bwMode="auto">
          <a:xfrm>
            <a:off x="3269412" y="1224952"/>
            <a:ext cx="611313" cy="1285335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7550" y="158466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7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Some Useful Web Sites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</a:rPr>
              <a:t>www.icomamerica.com/support/forums</a:t>
            </a:r>
          </a:p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</a:rPr>
              <a:t>www.K5TIT.Org/Forum</a:t>
            </a:r>
          </a:p>
          <a:p>
            <a:pPr algn="ctr" eaLnBrk="1" hangingPunct="1">
              <a:buFontTx/>
              <a:buNone/>
            </a:pPr>
            <a:endParaRPr lang="en-US" sz="280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</a:rPr>
              <a:t>Some D-STAR Web Sites:</a:t>
            </a:r>
          </a:p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</a:rPr>
              <a:t>http://www.d-starusers.org/</a:t>
            </a:r>
          </a:p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</a:rPr>
              <a:t>http://www.d-rats.com/</a:t>
            </a:r>
          </a:p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</a:rPr>
              <a:t>www.aprs-is.net/dstartnc2.htm</a:t>
            </a:r>
          </a:p>
          <a:p>
            <a:pPr algn="ctr" eaLnBrk="1" hangingPunct="1">
              <a:buFontTx/>
              <a:buNone/>
            </a:pPr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5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0" y="1295400"/>
          <a:ext cx="9144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ビットマップ イメージ" r:id="rId3" imgW="7314286" imgH="3761905" progId="Paint.Picture">
                  <p:embed/>
                </p:oleObj>
              </mc:Choice>
              <mc:Fallback>
                <p:oleObj name="ビットマップ イメージ" r:id="rId3" imgW="7314286" imgH="37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02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35" descr="データ通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111" descr="音声通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3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111" descr="音声通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458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0" y="1371600"/>
          <a:ext cx="9144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Photo Editor Photo" r:id="rId4" imgW="6095238" imgH="3238952" progId="MSPhotoEd.3">
                  <p:embed/>
                </p:oleObj>
              </mc:Choice>
              <mc:Fallback>
                <p:oleObj name="Photo Editor Photo" r:id="rId4" imgW="6095238" imgH="3238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4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15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1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438400"/>
            <a:ext cx="7010400" cy="3200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Why is D-STAR interesting?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Spectral Efficiency</a:t>
            </a:r>
          </a:p>
          <a:p>
            <a:pPr lvl="2" eaLnBrk="1" hangingPunct="1"/>
            <a:r>
              <a:rPr lang="en-US" sz="1800" dirty="0">
                <a:latin typeface="Arial" charset="0"/>
              </a:rPr>
              <a:t>6.25 kHz emission</a:t>
            </a:r>
          </a:p>
          <a:p>
            <a:pPr lvl="2" eaLnBrk="1" hangingPunct="1"/>
            <a:r>
              <a:rPr lang="en-US" sz="1800" dirty="0">
                <a:latin typeface="Arial" charset="0"/>
              </a:rPr>
              <a:t>10 kHz channel spacing (reasonable)</a:t>
            </a:r>
          </a:p>
          <a:p>
            <a:pPr lvl="2" eaLnBrk="1" hangingPunct="1"/>
            <a:r>
              <a:rPr lang="en-US" sz="1800" dirty="0">
                <a:latin typeface="Arial" charset="0"/>
              </a:rPr>
              <a:t>More efficient use of available bandwidth</a:t>
            </a:r>
          </a:p>
          <a:p>
            <a:pPr lvl="2" eaLnBrk="1" hangingPunct="1"/>
            <a:r>
              <a:rPr lang="en-US" sz="1800" dirty="0">
                <a:latin typeface="Arial" charset="0"/>
              </a:rPr>
              <a:t>Allows more channels in crowded spectrum</a:t>
            </a:r>
          </a:p>
          <a:p>
            <a:pPr lvl="2" eaLnBrk="1" hangingPunct="1"/>
            <a:r>
              <a:rPr lang="en-US" sz="1800" dirty="0">
                <a:latin typeface="Arial" charset="0"/>
              </a:rPr>
              <a:t>Better performance compared to analog FM</a:t>
            </a:r>
          </a:p>
          <a:p>
            <a:pPr lvl="3" eaLnBrk="1" hangingPunct="1"/>
            <a:r>
              <a:rPr lang="en-US" sz="1600" dirty="0">
                <a:latin typeface="Arial" charset="0"/>
              </a:rPr>
              <a:t>Same power in less bandwidth (SSB vs. AM)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8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theme/theme1.xml><?xml version="1.0" encoding="utf-8"?>
<a:theme xmlns:a="http://schemas.openxmlformats.org/drawingml/2006/main" name="Manitoba D-Star intro 2010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Manitoba D-Star intro 2010.thmx</Template>
  <TotalTime>64</TotalTime>
  <Words>794</Words>
  <Application>Microsoft Macintosh PowerPoint</Application>
  <PresentationFormat>On-screen Show (4:3)</PresentationFormat>
  <Paragraphs>231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Manitoba D-Star intro 2010</vt:lpstr>
      <vt:lpstr>ビットマップ イメージ</vt:lpstr>
      <vt:lpstr>Photo Editor Photo</vt:lpstr>
      <vt:lpstr>D-Star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Terminology</vt:lpstr>
      <vt:lpstr>PowerPoint Presentation</vt:lpstr>
      <vt:lpstr>PowerPoint Presentation</vt:lpstr>
      <vt:lpstr>PowerPoint Presentation</vt:lpstr>
      <vt:lpstr>The DV Protocol</vt:lpstr>
      <vt:lpstr>The DV Protocol</vt:lpstr>
      <vt:lpstr>PowerPoint Presentation</vt:lpstr>
      <vt:lpstr>The DD Protocol</vt:lpstr>
      <vt:lpstr>The DD Protocol</vt:lpstr>
      <vt:lpstr>PowerPoint Presentation</vt:lpstr>
      <vt:lpstr>PowerPoint Presentation</vt:lpstr>
      <vt:lpstr>D-Star Radio Products</vt:lpstr>
      <vt:lpstr>Icom D-STAR Controller &amp; Repeaters</vt:lpstr>
      <vt:lpstr>PowerPoint Presentation</vt:lpstr>
      <vt:lpstr>PowerPoint Presentation</vt:lpstr>
      <vt:lpstr>PowerPoint Presentation</vt:lpstr>
      <vt:lpstr>μSmartDigi™ D-Gate</vt:lpstr>
      <vt:lpstr>PowerPoint Presentation</vt:lpstr>
      <vt:lpstr>Third Party Products</vt:lpstr>
      <vt:lpstr>D-STAR TNC</vt:lpstr>
      <vt:lpstr>D-RATS Free Software  </vt:lpstr>
      <vt:lpstr>D-RATS Forms</vt:lpstr>
      <vt:lpstr>Summary</vt:lpstr>
      <vt:lpstr>VE6IPG Proposal</vt:lpstr>
      <vt:lpstr>PowerPoint Presentation</vt:lpstr>
      <vt:lpstr>Some Useful Web Sites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D-Star Introduction</dc:title>
  <dc:creator>Ian Burgess</dc:creator>
  <cp:lastModifiedBy>Ian Burgess</cp:lastModifiedBy>
  <cp:revision>17</cp:revision>
  <dcterms:created xsi:type="dcterms:W3CDTF">2014-04-05T03:15:06Z</dcterms:created>
  <dcterms:modified xsi:type="dcterms:W3CDTF">2014-04-05T15:16:02Z</dcterms:modified>
</cp:coreProperties>
</file>